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25"/>
  </p:notesMasterIdLst>
  <p:sldIdLst>
    <p:sldId id="282" r:id="rId2"/>
    <p:sldId id="256" r:id="rId3"/>
    <p:sldId id="257" r:id="rId4"/>
    <p:sldId id="277" r:id="rId5"/>
    <p:sldId id="258" r:id="rId6"/>
    <p:sldId id="259" r:id="rId7"/>
    <p:sldId id="260" r:id="rId8"/>
    <p:sldId id="261" r:id="rId9"/>
    <p:sldId id="278" r:id="rId10"/>
    <p:sldId id="262" r:id="rId11"/>
    <p:sldId id="263" r:id="rId12"/>
    <p:sldId id="264" r:id="rId13"/>
    <p:sldId id="265" r:id="rId14"/>
    <p:sldId id="266" r:id="rId15"/>
    <p:sldId id="267" r:id="rId16"/>
    <p:sldId id="268" r:id="rId17"/>
    <p:sldId id="269" r:id="rId18"/>
    <p:sldId id="280" r:id="rId19"/>
    <p:sldId id="281" r:id="rId20"/>
    <p:sldId id="270" r:id="rId21"/>
    <p:sldId id="271" r:id="rId22"/>
    <p:sldId id="273" r:id="rId23"/>
    <p:sldId id="274"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016" autoAdjust="0"/>
    <p:restoredTop sz="94660"/>
  </p:normalViewPr>
  <p:slideViewPr>
    <p:cSldViewPr>
      <p:cViewPr varScale="1">
        <p:scale>
          <a:sx n="65" d="100"/>
          <a:sy n="65" d="100"/>
        </p:scale>
        <p:origin x="-1396" y="-7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3DE1D-E7DC-47FA-990E-86EE068A8DF9}" type="datetimeFigureOut">
              <a:rPr lang="en-IN" smtClean="0"/>
              <a:pPr/>
              <a:t>17-06-2020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28FF84-4AF4-4B36-A76E-25318A7BE919}" type="slidenum">
              <a:rPr lang="en-IN" smtClean="0"/>
              <a:pPr/>
              <a:t>‹#›</a:t>
            </a:fld>
            <a:endParaRPr lang="en-IN"/>
          </a:p>
        </p:txBody>
      </p:sp>
    </p:spTree>
    <p:extLst>
      <p:ext uri="{BB962C8B-B14F-4D97-AF65-F5344CB8AC3E}">
        <p14:creationId xmlns="" xmlns:p14="http://schemas.microsoft.com/office/powerpoint/2010/main" val="1747095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28FF84-4AF4-4B36-A76E-25318A7BE919}" type="slidenum">
              <a:rPr lang="en-IN" smtClean="0"/>
              <a:pPr/>
              <a:t>13</a:t>
            </a:fld>
            <a:endParaRPr lang="en-IN"/>
          </a:p>
        </p:txBody>
      </p:sp>
    </p:spTree>
    <p:extLst>
      <p:ext uri="{BB962C8B-B14F-4D97-AF65-F5344CB8AC3E}">
        <p14:creationId xmlns="" xmlns:p14="http://schemas.microsoft.com/office/powerpoint/2010/main" val="2470962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47" y="1122363"/>
            <a:ext cx="7773308"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685347" y="3602038"/>
            <a:ext cx="777330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57C19D4-71DB-4570-A0BD-B1EDE777DB9D}" type="datetimeFigureOut">
              <a:rPr lang="en-US" smtClean="0"/>
              <a:pPr/>
              <a:t>6/17/2020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1D5232-D4B4-4A89-B28F-D194020BFE16}" type="slidenum">
              <a:rPr lang="en-IN" smtClean="0"/>
              <a:pPr/>
              <a:t>‹#›</a:t>
            </a:fld>
            <a:endParaRPr lang="en-IN"/>
          </a:p>
        </p:txBody>
      </p:sp>
    </p:spTree>
    <p:extLst>
      <p:ext uri="{BB962C8B-B14F-4D97-AF65-F5344CB8AC3E}">
        <p14:creationId xmlns="" xmlns:p14="http://schemas.microsoft.com/office/powerpoint/2010/main" val="4278938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4289373"/>
            <a:ext cx="7775673"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621322"/>
            <a:ext cx="7775673"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74499"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7C19D4-71DB-4570-A0BD-B1EDE777DB9D}" type="datetimeFigureOut">
              <a:rPr lang="en-US" smtClean="0"/>
              <a:pPr/>
              <a:t>6/17/2020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01D5232-D4B4-4A89-B28F-D194020BFE16}" type="slidenum">
              <a:rPr lang="en-IN" smtClean="0"/>
              <a:pPr/>
              <a:t>‹#›</a:t>
            </a:fld>
            <a:endParaRPr lang="en-IN"/>
          </a:p>
        </p:txBody>
      </p:sp>
    </p:spTree>
    <p:extLst>
      <p:ext uri="{BB962C8B-B14F-4D97-AF65-F5344CB8AC3E}">
        <p14:creationId xmlns="" xmlns:p14="http://schemas.microsoft.com/office/powerpoint/2010/main" val="369395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1"/>
            <a:ext cx="776532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7" y="4204820"/>
            <a:ext cx="776532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7C19D4-71DB-4570-A0BD-B1EDE777DB9D}" type="datetimeFigureOut">
              <a:rPr lang="en-US" smtClean="0"/>
              <a:pPr/>
              <a:t>6/17/2020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01D5232-D4B4-4A89-B28F-D194020BFE16}" type="slidenum">
              <a:rPr lang="en-IN" smtClean="0"/>
              <a:pPr/>
              <a:t>‹#›</a:t>
            </a:fld>
            <a:endParaRPr lang="en-IN"/>
          </a:p>
        </p:txBody>
      </p:sp>
    </p:spTree>
    <p:extLst>
      <p:ext uri="{BB962C8B-B14F-4D97-AF65-F5344CB8AC3E}">
        <p14:creationId xmlns="" xmlns:p14="http://schemas.microsoft.com/office/powerpoint/2010/main" val="1189401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5" y="4204821"/>
            <a:ext cx="776532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7C19D4-71DB-4570-A0BD-B1EDE777DB9D}" type="datetimeFigureOut">
              <a:rPr lang="en-US" smtClean="0"/>
              <a:pPr/>
              <a:t>6/17/2020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01D5232-D4B4-4A89-B28F-D194020BFE16}" type="slidenum">
              <a:rPr lang="en-IN" smtClean="0"/>
              <a:pPr/>
              <a:t>‹#›</a:t>
            </a:fld>
            <a:endParaRPr lang="en-IN"/>
          </a:p>
        </p:txBody>
      </p:sp>
      <p:sp>
        <p:nvSpPr>
          <p:cNvPr id="10" name="TextBox 9"/>
          <p:cNvSpPr txBox="1"/>
          <p:nvPr/>
        </p:nvSpPr>
        <p:spPr>
          <a:xfrm>
            <a:off x="505245" y="641749"/>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946721" y="307337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 xmlns:p14="http://schemas.microsoft.com/office/powerpoint/2010/main" val="1052797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2126943"/>
            <a:ext cx="7766495"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650556"/>
            <a:ext cx="776532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7C19D4-71DB-4570-A0BD-B1EDE777DB9D}" type="datetimeFigureOut">
              <a:rPr lang="en-US" smtClean="0"/>
              <a:pPr/>
              <a:t>6/17/2020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01D5232-D4B4-4A89-B28F-D194020BFE16}" type="slidenum">
              <a:rPr lang="en-IN" smtClean="0"/>
              <a:pPr/>
              <a:t>‹#›</a:t>
            </a:fld>
            <a:endParaRPr lang="en-IN"/>
          </a:p>
        </p:txBody>
      </p:sp>
    </p:spTree>
    <p:extLst>
      <p:ext uri="{BB962C8B-B14F-4D97-AF65-F5344CB8AC3E}">
        <p14:creationId xmlns="" xmlns:p14="http://schemas.microsoft.com/office/powerpoint/2010/main" val="3084802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609601"/>
            <a:ext cx="776532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2088320"/>
            <a:ext cx="2474217"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911624"/>
            <a:ext cx="2474217"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3658" y="2088320"/>
            <a:ext cx="2473919"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3659" y="2911624"/>
            <a:ext cx="247486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088320"/>
            <a:ext cx="246840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2260" y="2911624"/>
            <a:ext cx="2468408"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57C19D4-71DB-4570-A0BD-B1EDE777DB9D}" type="datetimeFigureOut">
              <a:rPr lang="en-US" smtClean="0"/>
              <a:pPr/>
              <a:t>6/17/2020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01D5232-D4B4-4A89-B28F-D194020BFE16}" type="slidenum">
              <a:rPr lang="en-IN" smtClean="0"/>
              <a:pPr/>
              <a:t>‹#›</a:t>
            </a:fld>
            <a:endParaRPr lang="en-IN"/>
          </a:p>
        </p:txBody>
      </p:sp>
    </p:spTree>
    <p:extLst>
      <p:ext uri="{BB962C8B-B14F-4D97-AF65-F5344CB8AC3E}">
        <p14:creationId xmlns="" xmlns:p14="http://schemas.microsoft.com/office/powerpoint/2010/main" val="3544599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609601"/>
            <a:ext cx="776532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989147"/>
            <a:ext cx="2474216"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19015" y="2092235"/>
            <a:ext cx="2205038"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7" y="4565409"/>
            <a:ext cx="2474216"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26" y="3989147"/>
            <a:ext cx="2474237"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26747" y="2092235"/>
            <a:ext cx="2197894"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565408"/>
            <a:ext cx="2475252"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80067" y="3989147"/>
            <a:ext cx="246742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114603" y="2092235"/>
            <a:ext cx="219908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973" y="4565410"/>
            <a:ext cx="2470694" cy="122579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57C19D4-71DB-4570-A0BD-B1EDE777DB9D}" type="datetimeFigureOut">
              <a:rPr lang="en-US" smtClean="0"/>
              <a:pPr/>
              <a:t>6/17/2020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01D5232-D4B4-4A89-B28F-D194020BFE16}" type="slidenum">
              <a:rPr lang="en-IN" smtClean="0"/>
              <a:pPr/>
              <a:t>‹#›</a:t>
            </a:fld>
            <a:endParaRPr lang="en-IN"/>
          </a:p>
        </p:txBody>
      </p:sp>
    </p:spTree>
    <p:extLst>
      <p:ext uri="{BB962C8B-B14F-4D97-AF65-F5344CB8AC3E}">
        <p14:creationId xmlns="" xmlns:p14="http://schemas.microsoft.com/office/powerpoint/2010/main" val="219347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7C19D4-71DB-4570-A0BD-B1EDE777DB9D}" type="datetimeFigureOut">
              <a:rPr lang="en-US" smtClean="0"/>
              <a:pPr/>
              <a:t>6/17/2020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1D5232-D4B4-4A89-B28F-D194020BFE16}" type="slidenum">
              <a:rPr lang="en-IN" smtClean="0"/>
              <a:pPr/>
              <a:t>‹#›</a:t>
            </a:fld>
            <a:endParaRPr lang="en-IN"/>
          </a:p>
        </p:txBody>
      </p:sp>
    </p:spTree>
    <p:extLst>
      <p:ext uri="{BB962C8B-B14F-4D97-AF65-F5344CB8AC3E}">
        <p14:creationId xmlns="" xmlns:p14="http://schemas.microsoft.com/office/powerpoint/2010/main" val="3117449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609600"/>
            <a:ext cx="1906993"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609600"/>
            <a:ext cx="5744029"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7C19D4-71DB-4570-A0BD-B1EDE777DB9D}" type="datetimeFigureOut">
              <a:rPr lang="en-US" smtClean="0"/>
              <a:pPr/>
              <a:t>6/17/2020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1D5232-D4B4-4A89-B28F-D194020BFE16}" type="slidenum">
              <a:rPr lang="en-IN" smtClean="0"/>
              <a:pPr/>
              <a:t>‹#›</a:t>
            </a:fld>
            <a:endParaRPr lang="en-IN"/>
          </a:p>
        </p:txBody>
      </p:sp>
    </p:spTree>
    <p:extLst>
      <p:ext uri="{BB962C8B-B14F-4D97-AF65-F5344CB8AC3E}">
        <p14:creationId xmlns="" xmlns:p14="http://schemas.microsoft.com/office/powerpoint/2010/main" val="267572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7C19D4-71DB-4570-A0BD-B1EDE777DB9D}" type="datetimeFigureOut">
              <a:rPr lang="en-US" smtClean="0"/>
              <a:pPr/>
              <a:t>6/17/2020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1D5232-D4B4-4A89-B28F-D194020BFE16}" type="slidenum">
              <a:rPr lang="en-IN" smtClean="0"/>
              <a:pPr/>
              <a:t>‹#›</a:t>
            </a:fld>
            <a:endParaRPr lang="en-IN"/>
          </a:p>
        </p:txBody>
      </p:sp>
    </p:spTree>
    <p:extLst>
      <p:ext uri="{BB962C8B-B14F-4D97-AF65-F5344CB8AC3E}">
        <p14:creationId xmlns="" xmlns:p14="http://schemas.microsoft.com/office/powerpoint/2010/main" val="14444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657227"/>
            <a:ext cx="7300134"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921933" y="3602039"/>
            <a:ext cx="7300134"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7C19D4-71DB-4570-A0BD-B1EDE777DB9D}" type="datetimeFigureOut">
              <a:rPr lang="en-US" smtClean="0"/>
              <a:pPr/>
              <a:t>6/17/2020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1D5232-D4B4-4A89-B28F-D194020BFE16}" type="slidenum">
              <a:rPr lang="en-IN" smtClean="0"/>
              <a:pPr/>
              <a:t>‹#›</a:t>
            </a:fld>
            <a:endParaRPr lang="en-IN"/>
          </a:p>
        </p:txBody>
      </p:sp>
    </p:spTree>
    <p:extLst>
      <p:ext uri="{BB962C8B-B14F-4D97-AF65-F5344CB8AC3E}">
        <p14:creationId xmlns="" xmlns:p14="http://schemas.microsoft.com/office/powerpoint/2010/main" val="3597233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2088320"/>
            <a:ext cx="3829503"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2088320"/>
            <a:ext cx="3820616"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7C19D4-71DB-4570-A0BD-B1EDE777DB9D}" type="datetimeFigureOut">
              <a:rPr lang="en-US" smtClean="0"/>
              <a:pPr/>
              <a:t>6/17/2020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01D5232-D4B4-4A89-B28F-D194020BFE16}" type="slidenum">
              <a:rPr lang="en-IN" smtClean="0"/>
              <a:pPr/>
              <a:t>‹#›</a:t>
            </a:fld>
            <a:endParaRPr lang="en-IN"/>
          </a:p>
        </p:txBody>
      </p:sp>
    </p:spTree>
    <p:extLst>
      <p:ext uri="{BB962C8B-B14F-4D97-AF65-F5344CB8AC3E}">
        <p14:creationId xmlns="" xmlns:p14="http://schemas.microsoft.com/office/powerpoint/2010/main" val="224900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5427" y="2088320"/>
            <a:ext cx="3600326"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346" y="2912232"/>
            <a:ext cx="3830406"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9230" y="2088320"/>
            <a:ext cx="3591437"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912232"/>
            <a:ext cx="382151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7C19D4-71DB-4570-A0BD-B1EDE777DB9D}" type="datetimeFigureOut">
              <a:rPr lang="en-US" smtClean="0"/>
              <a:pPr/>
              <a:t>6/17/2020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01D5232-D4B4-4A89-B28F-D194020BFE16}" type="slidenum">
              <a:rPr lang="en-IN" smtClean="0"/>
              <a:pPr/>
              <a:t>‹#›</a:t>
            </a:fld>
            <a:endParaRPr lang="en-IN"/>
          </a:p>
        </p:txBody>
      </p:sp>
    </p:spTree>
    <p:extLst>
      <p:ext uri="{BB962C8B-B14F-4D97-AF65-F5344CB8AC3E}">
        <p14:creationId xmlns="" xmlns:p14="http://schemas.microsoft.com/office/powerpoint/2010/main" val="444425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7C19D4-71DB-4570-A0BD-B1EDE777DB9D}" type="datetimeFigureOut">
              <a:rPr lang="en-US" smtClean="0"/>
              <a:pPr/>
              <a:t>6/17/2020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01D5232-D4B4-4A89-B28F-D194020BFE16}" type="slidenum">
              <a:rPr lang="en-IN" smtClean="0"/>
              <a:pPr/>
              <a:t>‹#›</a:t>
            </a:fld>
            <a:endParaRPr lang="en-IN"/>
          </a:p>
        </p:txBody>
      </p:sp>
    </p:spTree>
    <p:extLst>
      <p:ext uri="{BB962C8B-B14F-4D97-AF65-F5344CB8AC3E}">
        <p14:creationId xmlns="" xmlns:p14="http://schemas.microsoft.com/office/powerpoint/2010/main" val="4253951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7C19D4-71DB-4570-A0BD-B1EDE777DB9D}" type="datetimeFigureOut">
              <a:rPr lang="en-US" smtClean="0"/>
              <a:pPr/>
              <a:t>6/17/2020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01D5232-D4B4-4A89-B28F-D194020BFE16}" type="slidenum">
              <a:rPr lang="en-IN" smtClean="0"/>
              <a:pPr/>
              <a:t>‹#›</a:t>
            </a:fld>
            <a:endParaRPr lang="en-IN"/>
          </a:p>
        </p:txBody>
      </p:sp>
    </p:spTree>
    <p:extLst>
      <p:ext uri="{BB962C8B-B14F-4D97-AF65-F5344CB8AC3E}">
        <p14:creationId xmlns="" xmlns:p14="http://schemas.microsoft.com/office/powerpoint/2010/main" val="2367280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2949178"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808548" y="609600"/>
            <a:ext cx="4642119"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971801"/>
            <a:ext cx="2949178"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7C19D4-71DB-4570-A0BD-B1EDE777DB9D}" type="datetimeFigureOut">
              <a:rPr lang="en-US" smtClean="0"/>
              <a:pPr/>
              <a:t>6/17/2020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01D5232-D4B4-4A89-B28F-D194020BFE16}" type="slidenum">
              <a:rPr lang="en-IN" smtClean="0"/>
              <a:pPr/>
              <a:t>‹#›</a:t>
            </a:fld>
            <a:endParaRPr lang="en-IN"/>
          </a:p>
        </p:txBody>
      </p:sp>
    </p:spTree>
    <p:extLst>
      <p:ext uri="{BB962C8B-B14F-4D97-AF65-F5344CB8AC3E}">
        <p14:creationId xmlns="" xmlns:p14="http://schemas.microsoft.com/office/powerpoint/2010/main" val="612573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416760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49932" y="758881"/>
            <a:ext cx="2966938"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971800"/>
            <a:ext cx="4171242"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7C19D4-71DB-4570-A0BD-B1EDE777DB9D}" type="datetimeFigureOut">
              <a:rPr lang="en-US" smtClean="0"/>
              <a:pPr/>
              <a:t>6/17/2020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01D5232-D4B4-4A89-B28F-D194020BFE16}" type="slidenum">
              <a:rPr lang="en-IN" smtClean="0"/>
              <a:pPr/>
              <a:t>‹#›</a:t>
            </a:fld>
            <a:endParaRPr lang="en-IN"/>
          </a:p>
        </p:txBody>
      </p:sp>
    </p:spTree>
    <p:extLst>
      <p:ext uri="{BB962C8B-B14F-4D97-AF65-F5344CB8AC3E}">
        <p14:creationId xmlns="" xmlns:p14="http://schemas.microsoft.com/office/powerpoint/2010/main" val="1837034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609601"/>
            <a:ext cx="776532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2096064"/>
            <a:ext cx="776532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57C19D4-71DB-4570-A0BD-B1EDE777DB9D}" type="datetimeFigureOut">
              <a:rPr lang="en-US" smtClean="0"/>
              <a:pPr/>
              <a:t>6/17/2020</a:t>
            </a:fld>
            <a:endParaRPr lang="en-IN"/>
          </a:p>
        </p:txBody>
      </p:sp>
      <p:sp>
        <p:nvSpPr>
          <p:cNvPr id="5" name="Footer Placeholder 4"/>
          <p:cNvSpPr>
            <a:spLocks noGrp="1"/>
          </p:cNvSpPr>
          <p:nvPr>
            <p:ph type="ftr" sz="quarter" idx="3"/>
          </p:nvPr>
        </p:nvSpPr>
        <p:spPr>
          <a:xfrm>
            <a:off x="685346" y="5883276"/>
            <a:ext cx="5004649"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01D5232-D4B4-4A89-B28F-D194020BFE16}" type="slidenum">
              <a:rPr lang="en-IN" smtClean="0"/>
              <a:pPr/>
              <a:t>‹#›</a:t>
            </a:fld>
            <a:endParaRPr lang="en-IN"/>
          </a:p>
        </p:txBody>
      </p:sp>
    </p:spTree>
    <p:extLst>
      <p:ext uri="{BB962C8B-B14F-4D97-AF65-F5344CB8AC3E}">
        <p14:creationId xmlns="" xmlns:p14="http://schemas.microsoft.com/office/powerpoint/2010/main" val="383531024"/>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mScanner 06-14-2020 22.35.57_1 (1).jpg"/>
          <p:cNvPicPr>
            <a:picLocks noChangeAspect="1"/>
          </p:cNvPicPr>
          <p:nvPr/>
        </p:nvPicPr>
        <p:blipFill>
          <a:blip r:embed="rId2"/>
          <a:srcRect b="6250"/>
          <a:stretch>
            <a:fillRect/>
          </a:stretch>
        </p:blipFill>
        <p:spPr>
          <a:xfrm>
            <a:off x="1357290" y="214290"/>
            <a:ext cx="6464215" cy="64293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 xmlns:p14="http://schemas.microsoft.com/office/powerpoint/2010/main" val="4236682522"/>
              </p:ext>
            </p:extLst>
          </p:nvPr>
        </p:nvGraphicFramePr>
        <p:xfrm>
          <a:off x="1152525" y="76200"/>
          <a:ext cx="7992888" cy="6705600"/>
        </p:xfrm>
        <a:graphic>
          <a:graphicData uri="http://schemas.openxmlformats.org/drawingml/2006/table">
            <a:tbl>
              <a:tblPr firstRow="1" bandRow="1">
                <a:tableStyleId>{5C22544A-7EE6-4342-B048-85BDC9FD1C3A}</a:tableStyleId>
              </a:tblPr>
              <a:tblGrid>
                <a:gridCol w="2789849">
                  <a:extLst>
                    <a:ext uri="{9D8B030D-6E8A-4147-A177-3AD203B41FA5}">
                      <a16:colId xmlns="" xmlns:a16="http://schemas.microsoft.com/office/drawing/2014/main" val="20000"/>
                    </a:ext>
                  </a:extLst>
                </a:gridCol>
                <a:gridCol w="5203039">
                  <a:extLst>
                    <a:ext uri="{9D8B030D-6E8A-4147-A177-3AD203B41FA5}">
                      <a16:colId xmlns="" xmlns:a16="http://schemas.microsoft.com/office/drawing/2014/main" val="20001"/>
                    </a:ext>
                  </a:extLst>
                </a:gridCol>
              </a:tblGrid>
              <a:tr h="359627">
                <a:tc>
                  <a:txBody>
                    <a:bodyPr/>
                    <a:lstStyle/>
                    <a:p>
                      <a:r>
                        <a:rPr lang="en-IN" dirty="0">
                          <a:latin typeface="Arial Black" pitchFamily="34" charset="0"/>
                        </a:rPr>
                        <a:t>Team role</a:t>
                      </a:r>
                    </a:p>
                  </a:txBody>
                  <a:tcPr/>
                </a:tc>
                <a:tc>
                  <a:txBody>
                    <a:bodyPr/>
                    <a:lstStyle/>
                    <a:p>
                      <a:r>
                        <a:rPr lang="en-IN" dirty="0">
                          <a:latin typeface="Arial Black" pitchFamily="34" charset="0"/>
                        </a:rPr>
                        <a:t>Description </a:t>
                      </a:r>
                    </a:p>
                  </a:txBody>
                  <a:tcPr/>
                </a:tc>
                <a:extLst>
                  <a:ext uri="{0D108BD9-81ED-4DB2-BD59-A6C34878D82A}">
                    <a16:rowId xmlns="" xmlns:a16="http://schemas.microsoft.com/office/drawing/2014/main" val="10000"/>
                  </a:ext>
                </a:extLst>
              </a:tr>
              <a:tr h="809161">
                <a:tc>
                  <a:txBody>
                    <a:bodyPr/>
                    <a:lstStyle/>
                    <a:p>
                      <a:r>
                        <a:rPr lang="en-IN" sz="1600" b="1" dirty="0"/>
                        <a:t>Co-ordinator (Chairman) (CO)</a:t>
                      </a:r>
                    </a:p>
                  </a:txBody>
                  <a:tcPr/>
                </a:tc>
                <a:tc>
                  <a:txBody>
                    <a:bodyPr/>
                    <a:lstStyle/>
                    <a:p>
                      <a:r>
                        <a:rPr lang="en-IN" sz="1600" dirty="0"/>
                        <a:t>Sets the team goals and defines roles and structures. Coordinates team efforts and leads by eliciting respect, but may not get involved in the task </a:t>
                      </a:r>
                    </a:p>
                  </a:txBody>
                  <a:tcPr/>
                </a:tc>
                <a:extLst>
                  <a:ext uri="{0D108BD9-81ED-4DB2-BD59-A6C34878D82A}">
                    <a16:rowId xmlns="" xmlns:a16="http://schemas.microsoft.com/office/drawing/2014/main" val="10001"/>
                  </a:ext>
                </a:extLst>
              </a:tr>
              <a:tr h="809161">
                <a:tc>
                  <a:txBody>
                    <a:bodyPr/>
                    <a:lstStyle/>
                    <a:p>
                      <a:r>
                        <a:rPr lang="en-IN" sz="1600" b="1" dirty="0"/>
                        <a:t>Shaper (SH) </a:t>
                      </a:r>
                    </a:p>
                  </a:txBody>
                  <a:tcPr/>
                </a:tc>
                <a:tc>
                  <a:txBody>
                    <a:bodyPr/>
                    <a:lstStyle/>
                    <a:p>
                      <a:r>
                        <a:rPr lang="en-IN" sz="1600" dirty="0"/>
                        <a:t>The task leader who brings competitive drive and energy to the team. Makes things happen but may be thought abrasive </a:t>
                      </a:r>
                    </a:p>
                  </a:txBody>
                  <a:tcPr/>
                </a:tc>
                <a:extLst>
                  <a:ext uri="{0D108BD9-81ED-4DB2-BD59-A6C34878D82A}">
                    <a16:rowId xmlns="" xmlns:a16="http://schemas.microsoft.com/office/drawing/2014/main" val="10002"/>
                  </a:ext>
                </a:extLst>
              </a:tr>
              <a:tr h="809161">
                <a:tc>
                  <a:txBody>
                    <a:bodyPr/>
                    <a:lstStyle/>
                    <a:p>
                      <a:r>
                        <a:rPr lang="en-IN" sz="1600" b="1" dirty="0"/>
                        <a:t>Plant (PL) </a:t>
                      </a:r>
                    </a:p>
                  </a:txBody>
                  <a:tcPr/>
                </a:tc>
                <a:tc>
                  <a:txBody>
                    <a:bodyPr/>
                    <a:lstStyle/>
                    <a:p>
                      <a:r>
                        <a:rPr lang="en-IN" sz="1600" dirty="0"/>
                        <a:t>Imaginative, creative and the team’s source of original ideas. Concerned with fundamentals. May not be ‘involved’ with the team </a:t>
                      </a:r>
                    </a:p>
                  </a:txBody>
                  <a:tcPr/>
                </a:tc>
                <a:extLst>
                  <a:ext uri="{0D108BD9-81ED-4DB2-BD59-A6C34878D82A}">
                    <a16:rowId xmlns="" xmlns:a16="http://schemas.microsoft.com/office/drawing/2014/main" val="10003"/>
                  </a:ext>
                </a:extLst>
              </a:tr>
              <a:tr h="809161">
                <a:tc>
                  <a:txBody>
                    <a:bodyPr/>
                    <a:lstStyle/>
                    <a:p>
                      <a:r>
                        <a:rPr lang="en-IN" sz="1600" b="1" dirty="0"/>
                        <a:t>Monitor-Evaluator (ME) </a:t>
                      </a:r>
                    </a:p>
                  </a:txBody>
                  <a:tcPr/>
                </a:tc>
                <a:tc>
                  <a:txBody>
                    <a:bodyPr/>
                    <a:lstStyle/>
                    <a:p>
                      <a:r>
                        <a:rPr lang="en-IN" sz="1600" dirty="0"/>
                        <a:t>Offers measured, dispassionate critical analysis. Keeps team from pursuing misguided objectives. Can be seen as negative</a:t>
                      </a:r>
                    </a:p>
                  </a:txBody>
                  <a:tcPr/>
                </a:tc>
                <a:extLst>
                  <a:ext uri="{0D108BD9-81ED-4DB2-BD59-A6C34878D82A}">
                    <a16:rowId xmlns="" xmlns:a16="http://schemas.microsoft.com/office/drawing/2014/main" val="10004"/>
                  </a:ext>
                </a:extLst>
              </a:tr>
              <a:tr h="809161">
                <a:tc>
                  <a:txBody>
                    <a:bodyPr/>
                    <a:lstStyle/>
                    <a:p>
                      <a:r>
                        <a:rPr lang="en-IN" sz="1600" b="1" dirty="0"/>
                        <a:t>Resource Investigator (RI) </a:t>
                      </a:r>
                    </a:p>
                  </a:txBody>
                  <a:tcPr/>
                </a:tc>
                <a:tc>
                  <a:txBody>
                    <a:bodyPr/>
                    <a:lstStyle/>
                    <a:p>
                      <a:r>
                        <a:rPr lang="en-IN" sz="1600" dirty="0"/>
                        <a:t>Salesman, diplomat, resource seeker. Good improviser with many external contacts. May be easily diverted from the task at hand </a:t>
                      </a:r>
                    </a:p>
                  </a:txBody>
                  <a:tcPr/>
                </a:tc>
                <a:extLst>
                  <a:ext uri="{0D108BD9-81ED-4DB2-BD59-A6C34878D82A}">
                    <a16:rowId xmlns="" xmlns:a16="http://schemas.microsoft.com/office/drawing/2014/main" val="10005"/>
                  </a:ext>
                </a:extLst>
              </a:tr>
              <a:tr h="569409">
                <a:tc>
                  <a:txBody>
                    <a:bodyPr/>
                    <a:lstStyle/>
                    <a:p>
                      <a:r>
                        <a:rPr lang="en-IN" sz="1600" b="1" dirty="0"/>
                        <a:t>Completer (Finisher) (CF)</a:t>
                      </a:r>
                    </a:p>
                  </a:txBody>
                  <a:tcPr/>
                </a:tc>
                <a:tc>
                  <a:txBody>
                    <a:bodyPr/>
                    <a:lstStyle/>
                    <a:p>
                      <a:r>
                        <a:rPr lang="en-IN" sz="1600" dirty="0"/>
                        <a:t>Worries about problems. Personally checks details. Intolerant of the casual and slapdash. Se</a:t>
                      </a:r>
                    </a:p>
                  </a:txBody>
                  <a:tcPr/>
                </a:tc>
                <a:extLst>
                  <a:ext uri="{0D108BD9-81ED-4DB2-BD59-A6C34878D82A}">
                    <a16:rowId xmlns="" xmlns:a16="http://schemas.microsoft.com/office/drawing/2014/main" val="10006"/>
                  </a:ext>
                </a:extLst>
              </a:tr>
              <a:tr h="809161">
                <a:tc>
                  <a:txBody>
                    <a:bodyPr/>
                    <a:lstStyle/>
                    <a:p>
                      <a:r>
                        <a:rPr lang="en-IN" sz="1600" b="1" dirty="0" err="1"/>
                        <a:t>Teamworker</a:t>
                      </a:r>
                      <a:r>
                        <a:rPr lang="en-IN" sz="1600" b="1" dirty="0"/>
                        <a:t> (TW)</a:t>
                      </a:r>
                    </a:p>
                  </a:txBody>
                  <a:tcPr/>
                </a:tc>
                <a:tc>
                  <a:txBody>
                    <a:bodyPr/>
                    <a:lstStyle/>
                    <a:p>
                      <a:r>
                        <a:rPr lang="en-IN" sz="1600" dirty="0"/>
                        <a:t>Promotes team harmony. Good listener who builds on the ideas of others. Likeable and non assertive. In avoiding conflict may lose focus on the task </a:t>
                      </a:r>
                    </a:p>
                  </a:txBody>
                  <a:tcPr/>
                </a:tc>
                <a:extLst>
                  <a:ext uri="{0D108BD9-81ED-4DB2-BD59-A6C34878D82A}">
                    <a16:rowId xmlns="" xmlns:a16="http://schemas.microsoft.com/office/drawing/2014/main" val="10007"/>
                  </a:ext>
                </a:extLst>
              </a:tr>
              <a:tr h="809161">
                <a:tc>
                  <a:txBody>
                    <a:bodyPr/>
                    <a:lstStyle/>
                    <a:p>
                      <a:r>
                        <a:rPr lang="en-IN" sz="1600" b="1" dirty="0"/>
                        <a:t>Implementer/Company Worker (IM) </a:t>
                      </a:r>
                    </a:p>
                  </a:txBody>
                  <a:tcPr/>
                </a:tc>
                <a:tc>
                  <a:txBody>
                    <a:bodyPr/>
                    <a:lstStyle/>
                    <a:p>
                      <a:r>
                        <a:rPr lang="en-IN" sz="1600" dirty="0"/>
                        <a:t>Turns decisions and strategies into manageable tasks. Brings logical, methodical pursuit of objectives to the team </a:t>
                      </a:r>
                    </a:p>
                  </a:txBody>
                  <a:tcPr/>
                </a:tc>
                <a:extLst>
                  <a:ext uri="{0D108BD9-81ED-4DB2-BD59-A6C34878D82A}">
                    <a16:rowId xmlns="" xmlns:a16="http://schemas.microsoft.com/office/drawing/2014/main" val="10008"/>
                  </a:ext>
                </a:extLst>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BREAK-DOWN STRUCTURE</a:t>
            </a:r>
            <a:endParaRPr lang="en-IN" b="1" dirty="0"/>
          </a:p>
        </p:txBody>
      </p:sp>
      <p:sp>
        <p:nvSpPr>
          <p:cNvPr id="3" name="Content Placeholder 2"/>
          <p:cNvSpPr>
            <a:spLocks noGrp="1"/>
          </p:cNvSpPr>
          <p:nvPr>
            <p:ph idx="1"/>
          </p:nvPr>
        </p:nvSpPr>
        <p:spPr/>
        <p:txBody>
          <a:bodyPr/>
          <a:lstStyle/>
          <a:p>
            <a:r>
              <a:rPr lang="en-US" dirty="0"/>
              <a:t>Setting Ground Rules</a:t>
            </a:r>
          </a:p>
          <a:p>
            <a:r>
              <a:rPr lang="en-US" dirty="0"/>
              <a:t>Team-Mission Statement</a:t>
            </a:r>
          </a:p>
          <a:p>
            <a:r>
              <a:rPr lang="en-US" dirty="0"/>
              <a:t>Steps for Effective Training Approach</a:t>
            </a:r>
          </a:p>
          <a:p>
            <a:r>
              <a:rPr lang="en-US" dirty="0"/>
              <a:t>Techniques of Training Team</a:t>
            </a:r>
          </a:p>
          <a:p>
            <a:r>
              <a:rPr lang="en-US" dirty="0"/>
              <a:t>Org Culture, Structure and Management</a:t>
            </a:r>
          </a:p>
          <a:p>
            <a:r>
              <a:rPr lang="en-US" dirty="0"/>
              <a:t>Modern Concept</a:t>
            </a:r>
          </a:p>
          <a:p>
            <a:r>
              <a:rPr lang="en-US" dirty="0"/>
              <a:t>Effectiveness Framework</a:t>
            </a:r>
            <a:endParaRPr lang="en-I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TEAM-MANAGEMENT</a:t>
            </a:r>
            <a:endParaRPr lang="en-IN" b="1" dirty="0"/>
          </a:p>
        </p:txBody>
      </p:sp>
      <p:sp>
        <p:nvSpPr>
          <p:cNvPr id="3" name="Content Placeholder 2"/>
          <p:cNvSpPr>
            <a:spLocks noGrp="1"/>
          </p:cNvSpPr>
          <p:nvPr>
            <p:ph idx="1"/>
          </p:nvPr>
        </p:nvSpPr>
        <p:spPr>
          <a:xfrm>
            <a:off x="685346" y="2096064"/>
            <a:ext cx="7765322" cy="4547646"/>
          </a:xfrm>
        </p:spPr>
        <p:txBody>
          <a:bodyPr>
            <a:normAutofit/>
          </a:bodyPr>
          <a:lstStyle/>
          <a:p>
            <a:r>
              <a:rPr lang="en-US" sz="3200" b="1" dirty="0">
                <a:solidFill>
                  <a:srgbClr val="FF0000"/>
                </a:solidFill>
              </a:rPr>
              <a:t>Positive</a:t>
            </a:r>
            <a:r>
              <a:rPr lang="en-US" sz="3200" dirty="0"/>
              <a:t> Reasons</a:t>
            </a:r>
          </a:p>
          <a:p>
            <a:r>
              <a:rPr lang="en-US" sz="3200" dirty="0"/>
              <a:t>Potential </a:t>
            </a:r>
            <a:r>
              <a:rPr lang="en-US" sz="3200" b="1" dirty="0">
                <a:solidFill>
                  <a:srgbClr val="FF0000"/>
                </a:solidFill>
              </a:rPr>
              <a:t>disadvantages</a:t>
            </a:r>
          </a:p>
          <a:p>
            <a:pPr lvl="1"/>
            <a:r>
              <a:rPr lang="en-IN" sz="3200" dirty="0"/>
              <a:t>Analysis paralysis</a:t>
            </a:r>
          </a:p>
          <a:p>
            <a:pPr lvl="1"/>
            <a:r>
              <a:rPr lang="en-IN" sz="3200" dirty="0"/>
              <a:t>Need for ultimate consensus</a:t>
            </a:r>
          </a:p>
          <a:p>
            <a:pPr lvl="1"/>
            <a:r>
              <a:rPr lang="en-IN" sz="3200" dirty="0"/>
              <a:t>Watered down solutions</a:t>
            </a:r>
          </a:p>
          <a:p>
            <a:pPr lvl="1"/>
            <a:r>
              <a:rPr lang="en-IN" sz="3200" dirty="0"/>
              <a:t>Lack of Productivity</a:t>
            </a:r>
            <a:endParaRPr lang="en-IN" sz="3200" b="1" dirty="0">
              <a:solidFill>
                <a:srgbClr val="FF0000"/>
              </a:solidFill>
            </a:endParaRPr>
          </a:p>
          <a:p>
            <a:pPr lvl="1"/>
            <a:endParaRPr lang="en-IN" sz="3000" b="1" dirty="0">
              <a:solidFill>
                <a:srgbClr val="FF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332656"/>
            <a:ext cx="7765321" cy="1326321"/>
          </a:xfrm>
        </p:spPr>
        <p:txBody>
          <a:bodyPr>
            <a:normAutofit fontScale="90000"/>
          </a:bodyPr>
          <a:lstStyle/>
          <a:p>
            <a:r>
              <a:rPr lang="en-US" b="1" dirty="0" err="1"/>
              <a:t>Kottler’s</a:t>
            </a:r>
            <a:r>
              <a:rPr lang="en-US" b="1" dirty="0"/>
              <a:t> distinction between MANAGERS and LEADERS</a:t>
            </a:r>
            <a:endParaRPr lang="en-IN" b="1" dirty="0"/>
          </a:p>
        </p:txBody>
      </p:sp>
      <p:pic>
        <p:nvPicPr>
          <p:cNvPr id="4" name="Content Placeholder 3" descr="KOT.jpg"/>
          <p:cNvPicPr>
            <a:picLocks noGrp="1" noChangeAspect="1"/>
          </p:cNvPicPr>
          <p:nvPr>
            <p:ph idx="1"/>
          </p:nvPr>
        </p:nvPicPr>
        <p:blipFill>
          <a:blip r:embed="rId3"/>
          <a:srcRect t="4735" r="-623" b="17923"/>
          <a:stretch>
            <a:fillRect/>
          </a:stretch>
        </p:blipFill>
        <p:spPr>
          <a:xfrm>
            <a:off x="212745" y="1556792"/>
            <a:ext cx="8807133" cy="4977944"/>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70" y="332656"/>
            <a:ext cx="7765321" cy="1326321"/>
          </a:xfrm>
        </p:spPr>
        <p:txBody>
          <a:bodyPr/>
          <a:lstStyle/>
          <a:p>
            <a:r>
              <a:rPr lang="en-US" b="1" dirty="0"/>
              <a:t>TEAM DEVELOPMENT MODEL</a:t>
            </a:r>
            <a:endParaRPr lang="en-IN" b="1" dirty="0"/>
          </a:p>
        </p:txBody>
      </p:sp>
      <p:pic>
        <p:nvPicPr>
          <p:cNvPr id="4" name="Content Placeholder 3" descr="78.jpg"/>
          <p:cNvPicPr>
            <a:picLocks noGrp="1" noChangeAspect="1"/>
          </p:cNvPicPr>
          <p:nvPr>
            <p:ph idx="1"/>
          </p:nvPr>
        </p:nvPicPr>
        <p:blipFill>
          <a:blip r:embed="rId2"/>
          <a:stretch>
            <a:fillRect/>
          </a:stretch>
        </p:blipFill>
        <p:spPr>
          <a:xfrm>
            <a:off x="404035" y="1556792"/>
            <a:ext cx="8335929" cy="4968552"/>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BARRIERS</a:t>
            </a:r>
            <a:endParaRPr lang="en-IN" b="1" dirty="0"/>
          </a:p>
        </p:txBody>
      </p:sp>
      <p:sp>
        <p:nvSpPr>
          <p:cNvPr id="3" name="Content Placeholder 2"/>
          <p:cNvSpPr>
            <a:spLocks noGrp="1"/>
          </p:cNvSpPr>
          <p:nvPr>
            <p:ph idx="1"/>
          </p:nvPr>
        </p:nvSpPr>
        <p:spPr/>
        <p:txBody>
          <a:bodyPr>
            <a:normAutofit fontScale="92500" lnSpcReduction="10000"/>
          </a:bodyPr>
          <a:lstStyle/>
          <a:p>
            <a:r>
              <a:rPr lang="en-IN" b="1" dirty="0"/>
              <a:t>Poor Communication </a:t>
            </a:r>
          </a:p>
          <a:p>
            <a:r>
              <a:rPr lang="en-IN" b="1" dirty="0"/>
              <a:t>Unclear Goals Distorts Job Duties</a:t>
            </a:r>
          </a:p>
          <a:p>
            <a:r>
              <a:rPr lang="en-IN" b="1" dirty="0"/>
              <a:t>Lack of Managerial Involvement</a:t>
            </a:r>
          </a:p>
          <a:p>
            <a:r>
              <a:rPr lang="en-IN" b="1" dirty="0"/>
              <a:t>When Egos Get in the Way</a:t>
            </a:r>
          </a:p>
          <a:p>
            <a:r>
              <a:rPr lang="en-IN" b="1" dirty="0"/>
              <a:t>Silo Thinking</a:t>
            </a:r>
          </a:p>
          <a:p>
            <a:r>
              <a:rPr lang="en-IN" b="1" dirty="0"/>
              <a:t>Not Delegating Control</a:t>
            </a:r>
            <a:r>
              <a:rPr lang="en-IN" dirty="0"/>
              <a:t/>
            </a:r>
            <a:br>
              <a:rPr lang="en-IN" dirty="0"/>
            </a:br>
            <a:r>
              <a:rPr lang="en-IN" dirty="0"/>
              <a:t/>
            </a:r>
            <a:br>
              <a:rPr lang="en-IN" dirty="0"/>
            </a:br>
            <a:r>
              <a:rPr lang="en-IN" dirty="0"/>
              <a:t/>
            </a:r>
            <a:br>
              <a:rPr lang="en-IN" dirty="0"/>
            </a:br>
            <a:endParaRPr lang="en-IN"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GROUP INTERCOMMUNICATION FORMULA</a:t>
            </a:r>
            <a:endParaRPr lang="en-IN" b="1" dirty="0"/>
          </a:p>
        </p:txBody>
      </p:sp>
      <p:sp>
        <p:nvSpPr>
          <p:cNvPr id="3" name="Content Placeholder 2"/>
          <p:cNvSpPr>
            <a:spLocks noGrp="1"/>
          </p:cNvSpPr>
          <p:nvPr>
            <p:ph idx="1"/>
          </p:nvPr>
        </p:nvSpPr>
        <p:spPr>
          <a:xfrm>
            <a:off x="457200" y="2060848"/>
            <a:ext cx="8229600" cy="3168352"/>
          </a:xfrm>
          <a:noFill/>
          <a:ln>
            <a:noFill/>
          </a:ln>
        </p:spPr>
        <p:style>
          <a:lnRef idx="0">
            <a:scrgbClr r="0" g="0" b="0"/>
          </a:lnRef>
          <a:fillRef idx="0">
            <a:scrgbClr r="0" g="0" b="0"/>
          </a:fillRef>
          <a:effectRef idx="0">
            <a:scrgbClr r="0" g="0" b="0"/>
          </a:effectRef>
          <a:fontRef idx="minor">
            <a:schemeClr val="accent1"/>
          </a:fontRef>
        </p:style>
        <p:txBody>
          <a:bodyPr/>
          <a:lstStyle/>
          <a:p>
            <a:r>
              <a:rPr lang="en-IN" dirty="0">
                <a:solidFill>
                  <a:schemeClr val="tx1"/>
                </a:solidFill>
              </a:rPr>
              <a:t>The</a:t>
            </a:r>
            <a:r>
              <a:rPr lang="en-IN" dirty="0"/>
              <a:t> </a:t>
            </a:r>
            <a:r>
              <a:rPr lang="en-IN" sz="2400" b="1" dirty="0">
                <a:solidFill>
                  <a:srgbClr val="FFFF00"/>
                </a:solidFill>
              </a:rPr>
              <a:t>group intercommunication formula </a:t>
            </a:r>
            <a:r>
              <a:rPr lang="en-IN" dirty="0">
                <a:solidFill>
                  <a:schemeClr val="tx1"/>
                </a:solidFill>
              </a:rPr>
              <a:t>measures the number of channels of communication within the project team, and can be expressed as </a:t>
            </a:r>
            <a:r>
              <a:rPr lang="en-IN" sz="2400" b="1" dirty="0">
                <a:solidFill>
                  <a:srgbClr val="FFFF00"/>
                </a:solidFill>
              </a:rPr>
              <a:t>n*(n-1)/2</a:t>
            </a:r>
            <a:r>
              <a:rPr lang="en-IN" dirty="0"/>
              <a:t>, </a:t>
            </a:r>
            <a:r>
              <a:rPr lang="en-IN" dirty="0">
                <a:solidFill>
                  <a:schemeClr val="tx1"/>
                </a:solidFill>
              </a:rPr>
              <a:t>where n is the number of people working on a project.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STEPHEN COVEY’s 7 HABITS</a:t>
            </a:r>
            <a:endParaRPr lang="en-IN" b="1" dirty="0"/>
          </a:p>
        </p:txBody>
      </p:sp>
      <p:sp>
        <p:nvSpPr>
          <p:cNvPr id="3" name="Content Placeholder 2"/>
          <p:cNvSpPr>
            <a:spLocks noGrp="1"/>
          </p:cNvSpPr>
          <p:nvPr>
            <p:ph idx="1"/>
          </p:nvPr>
        </p:nvSpPr>
        <p:spPr/>
        <p:txBody>
          <a:bodyPr>
            <a:normAutofit fontScale="32500" lnSpcReduction="20000"/>
          </a:bodyPr>
          <a:lstStyle/>
          <a:p>
            <a:pPr fontAlgn="base"/>
            <a:r>
              <a:rPr lang="en-IN" sz="5100" dirty="0"/>
              <a:t>Be </a:t>
            </a:r>
            <a:r>
              <a:rPr lang="en-IN" sz="5100" b="1" dirty="0"/>
              <a:t>Proactive</a:t>
            </a:r>
          </a:p>
          <a:p>
            <a:pPr fontAlgn="base"/>
            <a:r>
              <a:rPr lang="en-IN" sz="5100" dirty="0"/>
              <a:t>Begin with the </a:t>
            </a:r>
            <a:r>
              <a:rPr lang="en-IN" sz="5100" b="1" dirty="0"/>
              <a:t>End in Mind</a:t>
            </a:r>
          </a:p>
          <a:p>
            <a:pPr fontAlgn="base"/>
            <a:r>
              <a:rPr lang="en-IN" sz="5100" dirty="0"/>
              <a:t>Put </a:t>
            </a:r>
            <a:r>
              <a:rPr lang="en-IN" sz="5100" b="1" dirty="0"/>
              <a:t>First Things First ( REFER THE NEXT SLIDE)</a:t>
            </a:r>
          </a:p>
          <a:p>
            <a:pPr fontAlgn="base"/>
            <a:r>
              <a:rPr lang="en-IN" sz="5100" dirty="0"/>
              <a:t>Think </a:t>
            </a:r>
            <a:r>
              <a:rPr lang="en-IN" sz="5100" b="1" dirty="0"/>
              <a:t>Win-Win</a:t>
            </a:r>
          </a:p>
          <a:p>
            <a:pPr fontAlgn="base"/>
            <a:r>
              <a:rPr lang="en-IN" sz="5100" dirty="0"/>
              <a:t>Seek First to </a:t>
            </a:r>
            <a:r>
              <a:rPr lang="en-IN" sz="5100" b="1" dirty="0"/>
              <a:t>Understand</a:t>
            </a:r>
            <a:r>
              <a:rPr lang="en-IN" sz="5100" dirty="0"/>
              <a:t>, Then to Be </a:t>
            </a:r>
            <a:r>
              <a:rPr lang="en-IN" sz="5100" b="1" dirty="0"/>
              <a:t>Understood</a:t>
            </a:r>
          </a:p>
          <a:p>
            <a:pPr fontAlgn="base"/>
            <a:r>
              <a:rPr lang="en-IN" sz="5100" b="1" dirty="0"/>
              <a:t>Synergize</a:t>
            </a:r>
          </a:p>
          <a:p>
            <a:pPr fontAlgn="base"/>
            <a:r>
              <a:rPr lang="en-IN" sz="5100" b="1" dirty="0"/>
              <a:t>Sharpen</a:t>
            </a:r>
            <a:r>
              <a:rPr lang="en-IN" sz="5100" dirty="0"/>
              <a:t> the Saw</a:t>
            </a:r>
          </a:p>
          <a:p>
            <a:pPr>
              <a:buNone/>
            </a:pP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endParaRPr lang="en-IN"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Eisenhower Decision Matrix</a:t>
            </a:r>
            <a:endParaRPr lang="en-IN" dirty="0"/>
          </a:p>
        </p:txBody>
      </p:sp>
      <p:pic>
        <p:nvPicPr>
          <p:cNvPr id="4" name="Content Placeholder 3" descr="89.htm"/>
          <p:cNvPicPr>
            <a:picLocks noGrp="1" noChangeAspect="1"/>
          </p:cNvPicPr>
          <p:nvPr>
            <p:ph idx="1"/>
          </p:nvPr>
        </p:nvPicPr>
        <p:blipFill>
          <a:blip r:embed="rId2"/>
          <a:stretch>
            <a:fillRect/>
          </a:stretch>
        </p:blipFill>
        <p:spPr>
          <a:xfrm>
            <a:off x="1785918" y="1857364"/>
            <a:ext cx="5699884" cy="45259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a:t>CIRCLE OF INFLUENCE + CIRCLE OF CONCERN</a:t>
            </a:r>
            <a:endParaRPr lang="en-IN" b="1" dirty="0"/>
          </a:p>
        </p:txBody>
      </p:sp>
      <p:pic>
        <p:nvPicPr>
          <p:cNvPr id="4" name="Content Placeholder 3" descr="rn.png"/>
          <p:cNvPicPr>
            <a:picLocks noGrp="1" noChangeAspect="1"/>
          </p:cNvPicPr>
          <p:nvPr>
            <p:ph idx="1"/>
          </p:nvPr>
        </p:nvPicPr>
        <p:blipFill>
          <a:blip r:embed="rId2"/>
          <a:stretch>
            <a:fillRect/>
          </a:stretch>
        </p:blipFill>
        <p:spPr>
          <a:xfrm>
            <a:off x="1500166" y="2285992"/>
            <a:ext cx="6508796" cy="3571900"/>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Team Management and Managerial Decision-Making</a:t>
            </a:r>
            <a:endParaRPr lang="en-IN" b="1" dirty="0"/>
          </a:p>
        </p:txBody>
      </p:sp>
      <p:sp>
        <p:nvSpPr>
          <p:cNvPr id="3" name="Subtitle 2"/>
          <p:cNvSpPr>
            <a:spLocks noGrp="1"/>
          </p:cNvSpPr>
          <p:nvPr>
            <p:ph type="subTitle" idx="1"/>
          </p:nvPr>
        </p:nvSpPr>
        <p:spPr/>
        <p:txBody>
          <a:bodyPr/>
          <a:lstStyle/>
          <a:p>
            <a:r>
              <a:rPr lang="en-US"/>
              <a:t>DAY-(1</a:t>
            </a:r>
            <a:r>
              <a:rPr lang="en-US" dirty="0"/>
              <a:t>)</a:t>
            </a:r>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332656"/>
            <a:ext cx="7765321" cy="1326321"/>
          </a:xfrm>
        </p:spPr>
        <p:txBody>
          <a:bodyPr>
            <a:normAutofit/>
          </a:bodyPr>
          <a:lstStyle/>
          <a:p>
            <a:r>
              <a:rPr lang="en-US" b="1" dirty="0"/>
              <a:t>VIDEO</a:t>
            </a:r>
            <a:endParaRPr lang="en-IN" b="1" dirty="0"/>
          </a:p>
        </p:txBody>
      </p:sp>
      <p:pic>
        <p:nvPicPr>
          <p:cNvPr id="4" name="VID-20200615-WA0003">
            <a:hlinkClick r:id="" action="ppaction://media"/>
            <a:extLst>
              <a:ext uri="{FF2B5EF4-FFF2-40B4-BE49-F238E27FC236}">
                <a16:creationId xmlns="" xmlns:a16="http://schemas.microsoft.com/office/drawing/2014/main" id="{ED185DAC-E1F3-433C-9982-2CBADA5186A0}"/>
              </a:ext>
            </a:extLst>
          </p:cNvPr>
          <p:cNvPicPr>
            <a:picLocks noGrp="1" noChangeAspect="1"/>
          </p:cNvPicPr>
          <p:nvPr>
            <p:ph idx="1"/>
            <a:videoFile r:link="rId1"/>
            <p:extLst>
              <p:ext uri="{DAA4B4D4-6D71-4841-9C94-3DE7FCFB9230}">
                <p14:media xmlns="" xmlns:p14="http://schemas.microsoft.com/office/powerpoint/2010/main" r:embed="rId3"/>
              </p:ext>
            </p:extLst>
          </p:nvPr>
        </p:nvPicPr>
        <p:blipFill>
          <a:blip r:embed="rId4"/>
          <a:stretch>
            <a:fillRect/>
          </a:stretch>
        </p:blipFill>
        <p:spPr>
          <a:xfrm>
            <a:off x="1208857" y="1844824"/>
            <a:ext cx="6718300" cy="36957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6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EV.png"/>
          <p:cNvPicPr>
            <a:picLocks noGrp="1" noChangeAspect="1"/>
          </p:cNvPicPr>
          <p:nvPr>
            <p:ph idx="1"/>
          </p:nvPr>
        </p:nvPicPr>
        <p:blipFill>
          <a:blip r:embed="rId2"/>
          <a:stretch>
            <a:fillRect/>
          </a:stretch>
        </p:blipFill>
        <p:spPr>
          <a:xfrm>
            <a:off x="2285984" y="1071546"/>
            <a:ext cx="4643470" cy="471463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s.jpg"/>
          <p:cNvPicPr>
            <a:picLocks noGrp="1" noChangeAspect="1"/>
          </p:cNvPicPr>
          <p:nvPr>
            <p:ph idx="1"/>
          </p:nvPr>
        </p:nvPicPr>
        <p:blipFill>
          <a:blip r:embed="rId2"/>
          <a:srcRect t="11996" b="21711"/>
          <a:stretch>
            <a:fillRect/>
          </a:stretch>
        </p:blipFill>
        <p:spPr>
          <a:xfrm>
            <a:off x="1643042" y="1714488"/>
            <a:ext cx="5788602" cy="3429024"/>
          </a:xfr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oi.png"/>
          <p:cNvPicPr>
            <a:picLocks noGrp="1" noChangeAspect="1"/>
          </p:cNvPicPr>
          <p:nvPr>
            <p:ph idx="1"/>
          </p:nvPr>
        </p:nvPicPr>
        <p:blipFill>
          <a:blip r:embed="rId2"/>
          <a:stretch>
            <a:fillRect/>
          </a:stretch>
        </p:blipFill>
        <p:spPr>
          <a:xfrm>
            <a:off x="2123728" y="1142984"/>
            <a:ext cx="4608512" cy="4446256"/>
          </a:xfrm>
          <a:prstGeom prst="ellipse">
            <a:avLst/>
          </a:prstGeom>
          <a:ln w="635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CONCEPT-Part(1)</a:t>
            </a:r>
            <a:endParaRPr lang="en-IN" b="1" dirty="0"/>
          </a:p>
        </p:txBody>
      </p:sp>
      <p:sp>
        <p:nvSpPr>
          <p:cNvPr id="3" name="Content Placeholder 2"/>
          <p:cNvSpPr>
            <a:spLocks noGrp="1"/>
          </p:cNvSpPr>
          <p:nvPr>
            <p:ph idx="1"/>
          </p:nvPr>
        </p:nvSpPr>
        <p:spPr/>
        <p:txBody>
          <a:bodyPr>
            <a:normAutofit fontScale="92500" lnSpcReduction="10000"/>
          </a:bodyPr>
          <a:lstStyle/>
          <a:p>
            <a:r>
              <a:rPr lang="en-US" dirty="0"/>
              <a:t>Why Teams? Why not individuals?</a:t>
            </a:r>
          </a:p>
          <a:p>
            <a:pPr lvl="1"/>
            <a:r>
              <a:rPr lang="en-US" dirty="0"/>
              <a:t>Cross-Functional Teams</a:t>
            </a:r>
          </a:p>
          <a:p>
            <a:pPr lvl="1"/>
            <a:r>
              <a:rPr lang="en-US" dirty="0"/>
              <a:t>Self-managing Teams</a:t>
            </a:r>
          </a:p>
          <a:p>
            <a:pPr lvl="1"/>
            <a:r>
              <a:rPr lang="en-US" dirty="0"/>
              <a:t>Departmental Teams</a:t>
            </a:r>
          </a:p>
          <a:p>
            <a:pPr lvl="1">
              <a:buNone/>
            </a:pPr>
            <a:endParaRPr lang="en-US" dirty="0"/>
          </a:p>
          <a:p>
            <a:endParaRPr lang="en-US" dirty="0"/>
          </a:p>
          <a:p>
            <a:r>
              <a:rPr lang="en-US" dirty="0"/>
              <a:t>What is Management?</a:t>
            </a:r>
          </a:p>
          <a:p>
            <a:endParaRPr lang="en-US" dirty="0"/>
          </a:p>
          <a:p>
            <a:r>
              <a:rPr lang="en-US" dirty="0"/>
              <a:t>Significance/Importance</a:t>
            </a:r>
          </a:p>
          <a:p>
            <a:endParaRPr lang="en-US" dirty="0"/>
          </a:p>
          <a:p>
            <a:pPr>
              <a:buNone/>
            </a:pPr>
            <a:endParaRPr lang="en-US" dirty="0"/>
          </a:p>
          <a:p>
            <a:endParaRPr lang="en-US" dirty="0"/>
          </a:p>
          <a:p>
            <a:pPr>
              <a:buNone/>
            </a:pPr>
            <a:endParaRPr lang="en-US" dirty="0"/>
          </a:p>
          <a:p>
            <a:pPr>
              <a:buNone/>
            </a:pPr>
            <a:endParaRPr lang="en-US" dirty="0"/>
          </a:p>
          <a:p>
            <a:pPr>
              <a:buNone/>
            </a:pPr>
            <a:endParaRPr lang="en-US" dirty="0"/>
          </a:p>
          <a:p>
            <a:endParaRPr lang="en-US" dirty="0"/>
          </a:p>
          <a:p>
            <a:pPr>
              <a:buNone/>
            </a:pP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CHOOSE THE CORRECT OPTION</a:t>
            </a:r>
            <a:endParaRPr lang="en-IN" b="1" dirty="0">
              <a:solidFill>
                <a:srgbClr val="FF0000"/>
              </a:solidFill>
            </a:endParaRPr>
          </a:p>
        </p:txBody>
      </p:sp>
      <p:sp>
        <p:nvSpPr>
          <p:cNvPr id="3" name="Content Placeholder 2"/>
          <p:cNvSpPr>
            <a:spLocks noGrp="1"/>
          </p:cNvSpPr>
          <p:nvPr>
            <p:ph idx="1"/>
          </p:nvPr>
        </p:nvSpPr>
        <p:spPr>
          <a:xfrm>
            <a:off x="714348" y="2000240"/>
            <a:ext cx="7765322" cy="4143404"/>
          </a:xfrm>
        </p:spPr>
        <p:txBody>
          <a:bodyPr>
            <a:normAutofit/>
          </a:bodyPr>
          <a:lstStyle/>
          <a:p>
            <a:r>
              <a:rPr lang="en-IN" sz="1600" b="1" dirty="0"/>
              <a:t>Think again about the activity of planning a family vacation. Imagine you’ve just arrived at the airport, and you check the departures schedule only to find that your flight is delayed by 3 hours. You realize this will cause you to miss your connecting flight and eventually arrive at your destination well after midnight, so you decide to call the airline’s customer service number to see if they can get you on a different flight. Which management activity are you primarily engaging in?	</a:t>
            </a:r>
          </a:p>
          <a:p>
            <a:pPr marL="971550" lvl="1" indent="-514350">
              <a:buFont typeface="+mj-lt"/>
              <a:buAutoNum type="alphaUcPeriod"/>
            </a:pPr>
            <a:r>
              <a:rPr lang="en-US" dirty="0"/>
              <a:t>Analyzing and adapting  to environment</a:t>
            </a:r>
          </a:p>
          <a:p>
            <a:pPr marL="971550" lvl="1" indent="-514350">
              <a:buFont typeface="+mj-lt"/>
              <a:buAutoNum type="alphaUcPeriod"/>
            </a:pPr>
            <a:r>
              <a:rPr lang="en-US" dirty="0"/>
              <a:t>Applying and distributing organizational resources effectively</a:t>
            </a:r>
          </a:p>
          <a:p>
            <a:pPr marL="971550" lvl="1" indent="-514350">
              <a:buFont typeface="+mj-lt"/>
              <a:buAutoNum type="alphaUcPeriod"/>
            </a:pPr>
            <a:r>
              <a:rPr lang="en-US" dirty="0"/>
              <a:t>Developing relationships with people to execute the plan</a:t>
            </a:r>
          </a:p>
          <a:p>
            <a:pPr marL="971550" lvl="1" indent="-514350">
              <a:buFont typeface="+mj-lt"/>
              <a:buAutoNum type="alphaUcPeriod"/>
            </a:pPr>
            <a:endParaRPr lang="en-US" dirty="0"/>
          </a:p>
          <a:p>
            <a:pPr lvl="1"/>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CONCEPT-Part(2)</a:t>
            </a:r>
            <a:endParaRPr lang="en-IN" b="1" dirty="0"/>
          </a:p>
        </p:txBody>
      </p:sp>
      <p:sp>
        <p:nvSpPr>
          <p:cNvPr id="3" name="Content Placeholder 2"/>
          <p:cNvSpPr>
            <a:spLocks noGrp="1"/>
          </p:cNvSpPr>
          <p:nvPr>
            <p:ph idx="1"/>
          </p:nvPr>
        </p:nvSpPr>
        <p:spPr/>
        <p:txBody>
          <a:bodyPr>
            <a:normAutofit fontScale="25000" lnSpcReduction="20000"/>
          </a:bodyPr>
          <a:lstStyle/>
          <a:p>
            <a:r>
              <a:rPr lang="en-US" sz="16000" dirty="0"/>
              <a:t>What is Decision-Making?</a:t>
            </a:r>
          </a:p>
          <a:p>
            <a:pPr>
              <a:buNone/>
            </a:pPr>
            <a:r>
              <a:rPr lang="en-US" dirty="0"/>
              <a:t>		-</a:t>
            </a:r>
            <a:r>
              <a:rPr lang="en-IN" sz="5100" dirty="0"/>
              <a:t>-Defining the problem</a:t>
            </a:r>
          </a:p>
          <a:p>
            <a:pPr>
              <a:buNone/>
            </a:pPr>
            <a:r>
              <a:rPr lang="en-IN" sz="5100" dirty="0"/>
              <a:t>		-Gathering information and collecting data</a:t>
            </a:r>
          </a:p>
          <a:p>
            <a:pPr>
              <a:buNone/>
            </a:pPr>
            <a:r>
              <a:rPr lang="en-IN" sz="5100" dirty="0"/>
              <a:t>		-Developing and weighing the options</a:t>
            </a:r>
          </a:p>
          <a:p>
            <a:pPr>
              <a:buNone/>
            </a:pPr>
            <a:r>
              <a:rPr lang="en-IN" sz="5100" dirty="0"/>
              <a:t>		-Choosing best possible option</a:t>
            </a:r>
          </a:p>
          <a:p>
            <a:pPr>
              <a:buNone/>
            </a:pPr>
            <a:r>
              <a:rPr lang="en-IN" sz="5100" dirty="0"/>
              <a:t>		-Plan and execute</a:t>
            </a:r>
          </a:p>
          <a:p>
            <a:pPr>
              <a:buNone/>
            </a:pPr>
            <a:r>
              <a:rPr lang="en-IN" sz="5100" dirty="0"/>
              <a:t>		-Take follow up action</a:t>
            </a:r>
          </a:p>
          <a:p>
            <a:pPr>
              <a:buNone/>
            </a:pPr>
            <a:endParaRPr lang="en-US" dirty="0"/>
          </a:p>
          <a:p>
            <a:endParaRPr lang="en-US" dirty="0"/>
          </a:p>
          <a:p>
            <a:endParaRPr lang="en-US" dirty="0"/>
          </a:p>
          <a:p>
            <a:endParaRPr lang="en-US" dirty="0"/>
          </a:p>
          <a:p>
            <a:endParaRPr lang="en-US" dirty="0"/>
          </a:p>
          <a:p>
            <a:r>
              <a:rPr lang="en-US" sz="16000" dirty="0"/>
              <a:t>Why do we need to </a:t>
            </a:r>
            <a:r>
              <a:rPr lang="en-US" sz="16000" dirty="0">
                <a:solidFill>
                  <a:srgbClr val="FF0000"/>
                </a:solidFill>
              </a:rPr>
              <a:t>master</a:t>
            </a:r>
            <a:r>
              <a:rPr lang="en-US" sz="16000" dirty="0"/>
              <a:t> it?</a:t>
            </a:r>
            <a:endParaRPr lang="en-IN" sz="16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OBJECTIVE</a:t>
            </a:r>
            <a:endParaRPr lang="en-IN" b="1" dirty="0"/>
          </a:p>
        </p:txBody>
      </p:sp>
      <p:sp>
        <p:nvSpPr>
          <p:cNvPr id="3" name="Content Placeholder 2"/>
          <p:cNvSpPr>
            <a:spLocks noGrp="1"/>
          </p:cNvSpPr>
          <p:nvPr>
            <p:ph idx="1"/>
          </p:nvPr>
        </p:nvSpPr>
        <p:spPr/>
        <p:txBody>
          <a:bodyPr/>
          <a:lstStyle/>
          <a:p>
            <a:r>
              <a:rPr lang="en-US" dirty="0"/>
              <a:t>Why are we </a:t>
            </a:r>
            <a:r>
              <a:rPr lang="en-US" sz="2800" b="1" dirty="0">
                <a:solidFill>
                  <a:srgbClr val="FFFF00"/>
                </a:solidFill>
              </a:rPr>
              <a:t>learning?</a:t>
            </a:r>
          </a:p>
          <a:p>
            <a:endParaRPr lang="en-US" dirty="0"/>
          </a:p>
          <a:p>
            <a:r>
              <a:rPr lang="en-US" dirty="0"/>
              <a:t>Importance of </a:t>
            </a:r>
            <a:r>
              <a:rPr lang="en-US" sz="2800" b="1" dirty="0">
                <a:solidFill>
                  <a:srgbClr val="FFFF00"/>
                </a:solidFill>
              </a:rPr>
              <a:t>Team-Building</a:t>
            </a:r>
          </a:p>
          <a:p>
            <a:endParaRPr lang="en-US" dirty="0"/>
          </a:p>
          <a:p>
            <a:pPr>
              <a:buNone/>
            </a:pPr>
            <a:endParaRPr lang="en-US" dirty="0"/>
          </a:p>
          <a:p>
            <a:endParaRPr lang="en-US" dirty="0"/>
          </a:p>
          <a:p>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p.jpg"/>
          <p:cNvPicPr>
            <a:picLocks noGrp="1" noChangeAspect="1"/>
          </p:cNvPicPr>
          <p:nvPr>
            <p:ph idx="1"/>
          </p:nvPr>
        </p:nvPicPr>
        <p:blipFill>
          <a:blip r:embed="rId2" cstate="print"/>
          <a:stretch>
            <a:fillRect/>
          </a:stretch>
        </p:blipFill>
        <p:spPr>
          <a:xfrm>
            <a:off x="0" y="0"/>
            <a:ext cx="9144000" cy="6858000"/>
          </a:xfrm>
        </p:spPr>
      </p:pic>
    </p:spTree>
  </p:cSld>
  <p:clrMapOvr>
    <a:masterClrMapping/>
  </p:clrMapOvr>
  <p:transition>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357298"/>
            <a:ext cx="8229600" cy="214314"/>
          </a:xfrm>
        </p:spPr>
        <p:txBody>
          <a:bodyPr>
            <a:normAutofit fontScale="90000"/>
          </a:bodyPr>
          <a:lstStyle/>
          <a:p>
            <a:r>
              <a:rPr lang="en-US" b="1" dirty="0"/>
              <a:t>METHODS</a:t>
            </a:r>
            <a:br>
              <a:rPr lang="en-US" b="1" dirty="0"/>
            </a:br>
            <a:r>
              <a:rPr lang="en-US" dirty="0"/>
              <a:t/>
            </a:r>
            <a:br>
              <a:rPr lang="en-US" dirty="0"/>
            </a:br>
            <a:endParaRPr lang="en-IN" dirty="0"/>
          </a:p>
        </p:txBody>
      </p:sp>
      <p:sp>
        <p:nvSpPr>
          <p:cNvPr id="3" name="Content Placeholder 2"/>
          <p:cNvSpPr>
            <a:spLocks noGrp="1"/>
          </p:cNvSpPr>
          <p:nvPr>
            <p:ph idx="1"/>
          </p:nvPr>
        </p:nvSpPr>
        <p:spPr>
          <a:xfrm>
            <a:off x="457200" y="2204864"/>
            <a:ext cx="8229600" cy="4197361"/>
          </a:xfrm>
        </p:spPr>
        <p:txBody>
          <a:bodyPr/>
          <a:lstStyle/>
          <a:p>
            <a:r>
              <a:rPr lang="en-US" dirty="0"/>
              <a:t>Methods to Make </a:t>
            </a:r>
            <a:r>
              <a:rPr lang="en-US" b="1" dirty="0">
                <a:solidFill>
                  <a:srgbClr val="FF0000"/>
                </a:solidFill>
              </a:rPr>
              <a:t>Teamwork</a:t>
            </a:r>
            <a:r>
              <a:rPr lang="en-US" dirty="0"/>
              <a:t> Happen</a:t>
            </a:r>
          </a:p>
          <a:p>
            <a:endParaRPr lang="en-US" dirty="0"/>
          </a:p>
          <a:p>
            <a:r>
              <a:rPr lang="en-US" dirty="0"/>
              <a:t>Methods to Create </a:t>
            </a:r>
            <a:r>
              <a:rPr lang="en-US" b="1" dirty="0">
                <a:solidFill>
                  <a:srgbClr val="FF0000"/>
                </a:solidFill>
              </a:rPr>
              <a:t>Effective</a:t>
            </a:r>
            <a:r>
              <a:rPr lang="en-US" dirty="0"/>
              <a:t> Team</a:t>
            </a:r>
            <a:endParaRPr lang="en-I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14480" y="1000108"/>
            <a:ext cx="6143668" cy="2862322"/>
          </a:xfrm>
          <a:prstGeom prst="rect">
            <a:avLst/>
          </a:prstGeom>
        </p:spPr>
        <p:txBody>
          <a:bodyPr wrap="square">
            <a:spAutoFit/>
          </a:bodyPr>
          <a:lstStyle/>
          <a:p>
            <a:pPr>
              <a:buFont typeface="Arial" pitchFamily="34" charset="0"/>
              <a:buChar char="•"/>
            </a:pPr>
            <a:r>
              <a:rPr lang="en-IN" sz="2000" dirty="0"/>
              <a:t>Who participates and who does not? </a:t>
            </a:r>
          </a:p>
          <a:p>
            <a:pPr>
              <a:buNone/>
            </a:pPr>
            <a:r>
              <a:rPr lang="en-IN" sz="2000" dirty="0"/>
              <a:t>• How do people take turns and who talks to whom and who responds to whom, etc.? </a:t>
            </a:r>
          </a:p>
          <a:p>
            <a:pPr>
              <a:buNone/>
            </a:pPr>
            <a:r>
              <a:rPr lang="en-IN" sz="2000" dirty="0"/>
              <a:t>• How are interruptions handled? Is silence O.K.? Is anyone dominating the conversation? </a:t>
            </a:r>
          </a:p>
          <a:p>
            <a:pPr>
              <a:buNone/>
            </a:pPr>
            <a:r>
              <a:rPr lang="en-IN" sz="2000" dirty="0"/>
              <a:t>• How are decisions made? Are they by consensus? Or are they by voting? Or by one person? While doing all this, one should be sure to observe one’s own feelings, reactions, and behaviours. </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1602</TotalTime>
  <Words>559</Words>
  <Application>Microsoft Office PowerPoint</Application>
  <PresentationFormat>On-screen Show (4:3)</PresentationFormat>
  <Paragraphs>108</Paragraphs>
  <Slides>23</Slides>
  <Notes>1</Notes>
  <HiddenSlides>0</HiddenSlides>
  <MMClips>1</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Damask</vt:lpstr>
      <vt:lpstr>Slide 1</vt:lpstr>
      <vt:lpstr>Team Management and Managerial Decision-Making</vt:lpstr>
      <vt:lpstr>CONCEPT-Part(1)</vt:lpstr>
      <vt:lpstr>CHOOSE THE CORRECT OPTION</vt:lpstr>
      <vt:lpstr>CONCEPT-Part(2)</vt:lpstr>
      <vt:lpstr>OBJECTIVE</vt:lpstr>
      <vt:lpstr>Slide 7</vt:lpstr>
      <vt:lpstr>METHODS  </vt:lpstr>
      <vt:lpstr>Slide 9</vt:lpstr>
      <vt:lpstr>Slide 10</vt:lpstr>
      <vt:lpstr>BREAK-DOWN STRUCTURE</vt:lpstr>
      <vt:lpstr>TEAM-MANAGEMENT</vt:lpstr>
      <vt:lpstr>Kottler’s distinction between MANAGERS and LEADERS</vt:lpstr>
      <vt:lpstr>TEAM DEVELOPMENT MODEL</vt:lpstr>
      <vt:lpstr>BARRIERS</vt:lpstr>
      <vt:lpstr>GROUP INTERCOMMUNICATION FORMULA</vt:lpstr>
      <vt:lpstr>STEPHEN COVEY’s 7 HABITS</vt:lpstr>
      <vt:lpstr>The Eisenhower Decision Matrix</vt:lpstr>
      <vt:lpstr>CIRCLE OF INFLUENCE + CIRCLE OF CONCERN</vt:lpstr>
      <vt:lpstr>VIDEO</vt:lpstr>
      <vt:lpstr>Slide 21</vt:lpstr>
      <vt:lpstr>Slide 22</vt:lpstr>
      <vt:lpstr>Slide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Management and Decision Making</dc:title>
  <dc:creator>Admin</dc:creator>
  <cp:lastModifiedBy>Admin</cp:lastModifiedBy>
  <cp:revision>52</cp:revision>
  <dcterms:created xsi:type="dcterms:W3CDTF">2020-06-10T15:47:35Z</dcterms:created>
  <dcterms:modified xsi:type="dcterms:W3CDTF">2020-06-17T16:11:12Z</dcterms:modified>
</cp:coreProperties>
</file>